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7" r:id="rId4"/>
    <p:sldId id="257" r:id="rId5"/>
    <p:sldId id="258" r:id="rId6"/>
    <p:sldId id="274" r:id="rId7"/>
    <p:sldId id="265" r:id="rId8"/>
    <p:sldId id="260" r:id="rId9"/>
    <p:sldId id="261" r:id="rId10"/>
    <p:sldId id="262" r:id="rId11"/>
    <p:sldId id="263" r:id="rId12"/>
    <p:sldId id="266" r:id="rId13"/>
    <p:sldId id="280" r:id="rId14"/>
    <p:sldId id="273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5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12031521083981"/>
          <c:y val="9.5715918414002697E-3"/>
          <c:w val="0.79525065892326641"/>
          <c:h val="0.8688467361667381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Onaylanan Yeni Proje Sayısı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899987534186054E-2"/>
                  <c:y val="-4.3634082635571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EC-4D1E-A287-9F1719E59EF4}"/>
                </c:ext>
              </c:extLst>
            </c:dLbl>
            <c:dLbl>
              <c:idx val="1"/>
              <c:layout>
                <c:manualLayout>
                  <c:x val="-6.2186329931136616E-3"/>
                  <c:y val="-1.8452581186365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EC-4D1E-A287-9F1719E59EF4}"/>
                </c:ext>
              </c:extLst>
            </c:dLbl>
            <c:dLbl>
              <c:idx val="2"/>
              <c:layout>
                <c:manualLayout>
                  <c:x val="-1.1669431339940266E-2"/>
                  <c:y val="-2.4411936098240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EC-4D1E-A287-9F1719E59EF4}"/>
                </c:ext>
              </c:extLst>
            </c:dLbl>
            <c:dLbl>
              <c:idx val="3"/>
              <c:layout>
                <c:manualLayout>
                  <c:x val="-2.0525577823785009E-2"/>
                  <c:y val="-1.8159981807328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EC-4D1E-A287-9F1719E59EF4}"/>
                </c:ext>
              </c:extLst>
            </c:dLbl>
            <c:dLbl>
              <c:idx val="4"/>
              <c:layout>
                <c:manualLayout>
                  <c:x val="-2.2599322489625959E-3"/>
                  <c:y val="-1.1934281455003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EC-4D1E-A287-9F1719E59EF4}"/>
                </c:ext>
              </c:extLst>
            </c:dLbl>
            <c:dLbl>
              <c:idx val="5"/>
              <c:layout>
                <c:manualLayout>
                  <c:x val="-2.4284031113599308E-2"/>
                  <c:y val="-8.120162364792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EC-4D1E-A287-9F1719E59EF4}"/>
                </c:ext>
              </c:extLst>
            </c:dLbl>
            <c:dLbl>
              <c:idx val="6"/>
              <c:layout>
                <c:manualLayout>
                  <c:x val="-4.3750717677909362E-2"/>
                  <c:y val="-2.25632095323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EC-4D1E-A287-9F1719E59EF4}"/>
                </c:ext>
              </c:extLst>
            </c:dLbl>
            <c:dLbl>
              <c:idx val="7"/>
              <c:layout>
                <c:manualLayout>
                  <c:x val="5.9081956069065875E-4"/>
                  <c:y val="-9.027947439417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EC-4D1E-A287-9F1719E59EF4}"/>
                </c:ext>
              </c:extLst>
            </c:dLbl>
            <c:dLbl>
              <c:idx val="8"/>
              <c:layout>
                <c:manualLayout>
                  <c:x val="-2.3985872307573177E-2"/>
                  <c:y val="-2.0359708240487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EC-4D1E-A287-9F1719E59EF4}"/>
                </c:ext>
              </c:extLst>
            </c:dLbl>
            <c:dLbl>
              <c:idx val="9"/>
              <c:layout>
                <c:manualLayout>
                  <c:x val="-1.4677821811243212E-2"/>
                  <c:y val="-2.3092021706500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EC-4D1E-A287-9F1719E59EF4}"/>
                </c:ext>
              </c:extLst>
            </c:dLbl>
            <c:dLbl>
              <c:idx val="10"/>
              <c:layout>
                <c:manualLayout>
                  <c:x val="-7.3389109056216061E-3"/>
                  <c:y val="-4.61840434130008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EC-4D1E-A287-9F1719E59E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Лист1!$B$2:$B$9</c:f>
              <c:numCache>
                <c:formatCode>#,##0</c:formatCode>
                <c:ptCount val="8"/>
                <c:pt idx="0">
                  <c:v>20</c:v>
                </c:pt>
                <c:pt idx="1">
                  <c:v>24</c:v>
                </c:pt>
                <c:pt idx="2">
                  <c:v>13</c:v>
                </c:pt>
                <c:pt idx="3">
                  <c:v>7</c:v>
                </c:pt>
                <c:pt idx="4">
                  <c:v>20</c:v>
                </c:pt>
                <c:pt idx="5">
                  <c:v>11</c:v>
                </c:pt>
                <c:pt idx="6">
                  <c:v>24</c:v>
                </c:pt>
                <c:pt idx="7">
                  <c:v>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9FEC-4D1E-A287-9F1719E59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39520"/>
        <c:axId val="140741152"/>
      </c:line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KTMÜ Bütçesi ($)</c:v>
                </c:pt>
              </c:strCache>
            </c:strRef>
          </c:tx>
          <c:spPr>
            <a:ln w="476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074677315863899E-2"/>
                  <c:y val="-1.366899025447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FEC-4D1E-A287-9F1719E59EF4}"/>
                </c:ext>
              </c:extLst>
            </c:dLbl>
            <c:dLbl>
              <c:idx val="1"/>
              <c:layout>
                <c:manualLayout>
                  <c:x val="-3.0837003905829267E-2"/>
                  <c:y val="-2.6743998954153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FEC-4D1E-A287-9F1719E59EF4}"/>
                </c:ext>
              </c:extLst>
            </c:dLbl>
            <c:dLbl>
              <c:idx val="2"/>
              <c:layout>
                <c:manualLayout>
                  <c:x val="3.2011927234797065E-3"/>
                  <c:y val="-6.97113531306686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FEC-4D1E-A287-9F1719E59EF4}"/>
                </c:ext>
              </c:extLst>
            </c:dLbl>
            <c:dLbl>
              <c:idx val="3"/>
              <c:layout>
                <c:manualLayout>
                  <c:x val="-4.5062385560336274E-2"/>
                  <c:y val="-1.7798493579107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FEC-4D1E-A287-9F1719E59EF4}"/>
                </c:ext>
              </c:extLst>
            </c:dLbl>
            <c:dLbl>
              <c:idx val="4"/>
              <c:layout>
                <c:manualLayout>
                  <c:x val="-1.9125411699347516E-2"/>
                  <c:y val="-2.5211431904345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FEC-4D1E-A287-9F1719E59EF4}"/>
                </c:ext>
              </c:extLst>
            </c:dLbl>
            <c:dLbl>
              <c:idx val="5"/>
              <c:layout>
                <c:manualLayout>
                  <c:x val="-2.4820439561685566E-2"/>
                  <c:y val="-2.508036591211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FEC-4D1E-A287-9F1719E59EF4}"/>
                </c:ext>
              </c:extLst>
            </c:dLbl>
            <c:dLbl>
              <c:idx val="6"/>
              <c:layout>
                <c:manualLayout>
                  <c:x val="-6.8527680051187811E-2"/>
                  <c:y val="-3.2856450112657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FEC-4D1E-A287-9F1719E59EF4}"/>
                </c:ext>
              </c:extLst>
            </c:dLbl>
            <c:dLbl>
              <c:idx val="7"/>
              <c:layout>
                <c:manualLayout>
                  <c:x val="-0.15383475544743233"/>
                  <c:y val="1.89410303083650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FEC-4D1E-A287-9F1719E59EF4}"/>
                </c:ext>
              </c:extLst>
            </c:dLbl>
            <c:dLbl>
              <c:idx val="8"/>
              <c:layout>
                <c:manualLayout>
                  <c:x val="-1.0170690354590856E-2"/>
                  <c:y val="4.27275132347285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FEC-4D1E-A287-9F1719E59EF4}"/>
                </c:ext>
              </c:extLst>
            </c:dLbl>
            <c:dLbl>
              <c:idx val="9"/>
              <c:layout>
                <c:manualLayout>
                  <c:x val="-2.4946171688908766E-2"/>
                  <c:y val="-1.8495254771366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FEC-4D1E-A287-9F1719E59EF4}"/>
                </c:ext>
              </c:extLst>
            </c:dLbl>
            <c:dLbl>
              <c:idx val="10"/>
              <c:layout>
                <c:manualLayout>
                  <c:x val="-4.5501247614853954E-2"/>
                  <c:y val="2.0782910449321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FEC-4D1E-A287-9F1719E59E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Лист1!$C$2:$C$9</c:f>
              <c:numCache>
                <c:formatCode>#,##0</c:formatCode>
                <c:ptCount val="8"/>
                <c:pt idx="0">
                  <c:v>44169</c:v>
                </c:pt>
                <c:pt idx="1">
                  <c:v>101372</c:v>
                </c:pt>
                <c:pt idx="2">
                  <c:v>18773</c:v>
                </c:pt>
                <c:pt idx="3">
                  <c:v>11137</c:v>
                </c:pt>
                <c:pt idx="4">
                  <c:v>43593</c:v>
                </c:pt>
                <c:pt idx="5">
                  <c:v>30812</c:v>
                </c:pt>
                <c:pt idx="6">
                  <c:v>62141</c:v>
                </c:pt>
                <c:pt idx="7">
                  <c:v>325903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7-9FEC-4D1E-A287-9F1719E59EF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Dış Destek ($)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600520542594E-2"/>
                  <c:y val="1.508872700230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FEC-4D1E-A287-9F1719E59EF4}"/>
                </c:ext>
              </c:extLst>
            </c:dLbl>
            <c:dLbl>
              <c:idx val="1"/>
              <c:layout>
                <c:manualLayout>
                  <c:x val="-3.5791232833016141E-2"/>
                  <c:y val="-2.6658739011970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FEC-4D1E-A287-9F1719E59EF4}"/>
                </c:ext>
              </c:extLst>
            </c:dLbl>
            <c:dLbl>
              <c:idx val="2"/>
              <c:layout>
                <c:manualLayout>
                  <c:x val="-3.518782411115387E-2"/>
                  <c:y val="1.8549984681080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FEC-4D1E-A287-9F1719E59EF4}"/>
                </c:ext>
              </c:extLst>
            </c:dLbl>
            <c:dLbl>
              <c:idx val="3"/>
              <c:layout>
                <c:manualLayout>
                  <c:x val="-4.7588503220452796E-3"/>
                  <c:y val="9.92593279494375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FEC-4D1E-A287-9F1719E59EF4}"/>
                </c:ext>
              </c:extLst>
            </c:dLbl>
            <c:dLbl>
              <c:idx val="4"/>
              <c:layout>
                <c:manualLayout>
                  <c:x val="-2.3927045446928117E-2"/>
                  <c:y val="1.9270383027545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FEC-4D1E-A287-9F1719E59EF4}"/>
                </c:ext>
              </c:extLst>
            </c:dLbl>
            <c:dLbl>
              <c:idx val="5"/>
              <c:layout>
                <c:manualLayout>
                  <c:x val="-4.2990646644730839E-2"/>
                  <c:y val="1.9270383027545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FEC-4D1E-A287-9F1719E59EF4}"/>
                </c:ext>
              </c:extLst>
            </c:dLbl>
            <c:dLbl>
              <c:idx val="6"/>
              <c:layout>
                <c:manualLayout>
                  <c:x val="-5.2327128197482579E-2"/>
                  <c:y val="4.88278071579812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FEC-4D1E-A287-9F1719E59EF4}"/>
                </c:ext>
              </c:extLst>
            </c:dLbl>
            <c:dLbl>
              <c:idx val="7"/>
              <c:layout>
                <c:manualLayout>
                  <c:x val="-6.9317920464697522E-2"/>
                  <c:y val="-1.875981297280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FEC-4D1E-A287-9F1719E59EF4}"/>
                </c:ext>
              </c:extLst>
            </c:dLbl>
            <c:dLbl>
              <c:idx val="8"/>
              <c:layout>
                <c:manualLayout>
                  <c:x val="-6.3084815851122966E-2"/>
                  <c:y val="-4.061377502734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FEC-4D1E-A287-9F1719E59EF4}"/>
                </c:ext>
              </c:extLst>
            </c:dLbl>
            <c:dLbl>
              <c:idx val="9"/>
              <c:layout>
                <c:manualLayout>
                  <c:x val="-7.5088731477918072E-2"/>
                  <c:y val="-3.4165464336008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FEC-4D1E-A287-9F1719E59EF4}"/>
                </c:ext>
              </c:extLst>
            </c:dLbl>
            <c:dLbl>
              <c:idx val="10"/>
              <c:layout>
                <c:manualLayout>
                  <c:x val="-6.3114633788345809E-2"/>
                  <c:y val="-2.7710426047800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FEC-4D1E-A287-9F1719E59E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Лист1!$D$2:$D$9</c:f>
              <c:numCache>
                <c:formatCode>#,##0</c:formatCode>
                <c:ptCount val="8"/>
                <c:pt idx="0">
                  <c:v>14420</c:v>
                </c:pt>
                <c:pt idx="1">
                  <c:v>64067</c:v>
                </c:pt>
                <c:pt idx="2">
                  <c:v>8732</c:v>
                </c:pt>
                <c:pt idx="3">
                  <c:v>5468</c:v>
                </c:pt>
                <c:pt idx="4">
                  <c:v>13308</c:v>
                </c:pt>
                <c:pt idx="5">
                  <c:v>28626</c:v>
                </c:pt>
                <c:pt idx="6">
                  <c:v>33020</c:v>
                </c:pt>
                <c:pt idx="7">
                  <c:v>5937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3-9FEC-4D1E-A287-9F1719E59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27552"/>
        <c:axId val="140727008"/>
      </c:lineChart>
      <c:catAx>
        <c:axId val="14073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0741152"/>
        <c:crosses val="autoZero"/>
        <c:auto val="1"/>
        <c:lblAlgn val="ctr"/>
        <c:lblOffset val="100"/>
        <c:noMultiLvlLbl val="0"/>
      </c:catAx>
      <c:valAx>
        <c:axId val="1407411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0739520"/>
        <c:crosses val="autoZero"/>
        <c:crossBetween val="between"/>
        <c:majorUnit val="25"/>
      </c:valAx>
      <c:valAx>
        <c:axId val="140727008"/>
        <c:scaling>
          <c:orientation val="minMax"/>
          <c:max val="350000"/>
          <c:min val="0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0727552"/>
        <c:crosses val="max"/>
        <c:crossBetween val="between"/>
      </c:valAx>
      <c:catAx>
        <c:axId val="14072755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4072700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legendEntry>
      <c:layout>
        <c:manualLayout>
          <c:xMode val="edge"/>
          <c:yMode val="edge"/>
          <c:x val="0.15896121599592289"/>
          <c:y val="4.7045641328052418E-2"/>
          <c:w val="0.36024611716703425"/>
          <c:h val="0.29292676632392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375403548966959E-2"/>
          <c:y val="0.10541142223182202"/>
          <c:w val="0.81227389508940184"/>
          <c:h val="0.812840073203527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Kapatılan Proje Sayısı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5146577178930221E-2"/>
                  <c:y val="-2.1231416470053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DF-494D-B78D-F1EE016CD7EB}"/>
                </c:ext>
              </c:extLst>
            </c:dLbl>
            <c:dLbl>
              <c:idx val="1"/>
              <c:layout>
                <c:manualLayout>
                  <c:x val="-1.4185637557697554E-2"/>
                  <c:y val="-2.1638797293840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DF-494D-B78D-F1EE016CD7EB}"/>
                </c:ext>
              </c:extLst>
            </c:dLbl>
            <c:dLbl>
              <c:idx val="2"/>
              <c:layout>
                <c:manualLayout>
                  <c:x val="-1.1669431339940266E-2"/>
                  <c:y val="-2.4411936098240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DF-494D-B78D-F1EE016CD7EB}"/>
                </c:ext>
              </c:extLst>
            </c:dLbl>
            <c:dLbl>
              <c:idx val="3"/>
              <c:layout>
                <c:manualLayout>
                  <c:x val="-2.0525577823785009E-2"/>
                  <c:y val="-1.8159981807328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DF-494D-B78D-F1EE016CD7EB}"/>
                </c:ext>
              </c:extLst>
            </c:dLbl>
            <c:dLbl>
              <c:idx val="4"/>
              <c:layout>
                <c:manualLayout>
                  <c:x val="-1.6209187483030088E-2"/>
                  <c:y val="-2.5375934506381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DF-494D-B78D-F1EE016CD7EB}"/>
                </c:ext>
              </c:extLst>
            </c:dLbl>
            <c:dLbl>
              <c:idx val="5"/>
              <c:layout>
                <c:manualLayout>
                  <c:x val="-1.9744539947054031E-2"/>
                  <c:y val="-2.071441769237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DF-494D-B78D-F1EE016CD7EB}"/>
                </c:ext>
              </c:extLst>
            </c:dLbl>
            <c:dLbl>
              <c:idx val="6"/>
              <c:layout>
                <c:manualLayout>
                  <c:x val="-1.5318214021133751E-2"/>
                  <c:y val="-2.2563189065089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DF-494D-B78D-F1EE016CD7EB}"/>
                </c:ext>
              </c:extLst>
            </c:dLbl>
            <c:dLbl>
              <c:idx val="7"/>
              <c:layout>
                <c:manualLayout>
                  <c:x val="-9.4244616970718745E-3"/>
                  <c:y val="-5.7944344084835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DF-494D-B78D-F1EE016CD7EB}"/>
                </c:ext>
              </c:extLst>
            </c:dLbl>
            <c:dLbl>
              <c:idx val="8"/>
              <c:layout>
                <c:manualLayout>
                  <c:x val="-2.3985872307573177E-2"/>
                  <c:y val="-2.0359708240487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DF-494D-B78D-F1EE016CD7EB}"/>
                </c:ext>
              </c:extLst>
            </c:dLbl>
            <c:dLbl>
              <c:idx val="9"/>
              <c:layout>
                <c:manualLayout>
                  <c:x val="-1.4677821811243212E-2"/>
                  <c:y val="-2.3092021706500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DF-494D-B78D-F1EE016CD7EB}"/>
                </c:ext>
              </c:extLst>
            </c:dLbl>
            <c:dLbl>
              <c:idx val="10"/>
              <c:layout>
                <c:manualLayout>
                  <c:x val="-7.3389109056216061E-3"/>
                  <c:y val="-4.61840434130008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DF-494D-B78D-F1EE016CD7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Лист1!$B$2:$B$9</c:f>
              <c:numCache>
                <c:formatCode>#,##0</c:formatCode>
                <c:ptCount val="8"/>
                <c:pt idx="0">
                  <c:v>25</c:v>
                </c:pt>
                <c:pt idx="1">
                  <c:v>16</c:v>
                </c:pt>
                <c:pt idx="2">
                  <c:v>23</c:v>
                </c:pt>
                <c:pt idx="3">
                  <c:v>13</c:v>
                </c:pt>
                <c:pt idx="4">
                  <c:v>10</c:v>
                </c:pt>
                <c:pt idx="5">
                  <c:v>17</c:v>
                </c:pt>
                <c:pt idx="6">
                  <c:v>15</c:v>
                </c:pt>
                <c:pt idx="7">
                  <c:v>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2BDF-494D-B78D-F1EE016CD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37344"/>
        <c:axId val="140728640"/>
      </c:line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KTMÜ Bütçesi ($)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1.3855632643013415E-2"/>
                  <c:y val="2.495392959842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BDF-494D-B78D-F1EE016CD7EB}"/>
                </c:ext>
              </c:extLst>
            </c:dLbl>
            <c:dLbl>
              <c:idx val="1"/>
              <c:layout>
                <c:manualLayout>
                  <c:x val="-1.7459557977974022E-2"/>
                  <c:y val="-1.5198004994786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BDF-494D-B78D-F1EE016CD7EB}"/>
                </c:ext>
              </c:extLst>
            </c:dLbl>
            <c:dLbl>
              <c:idx val="2"/>
              <c:layout>
                <c:manualLayout>
                  <c:x val="-3.6289469760797735E-2"/>
                  <c:y val="-2.5986706632228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BDF-494D-B78D-F1EE016CD7EB}"/>
                </c:ext>
              </c:extLst>
            </c:dLbl>
            <c:dLbl>
              <c:idx val="3"/>
              <c:layout>
                <c:manualLayout>
                  <c:x val="-3.6255722327971883E-2"/>
                  <c:y val="1.3988492172804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BDF-494D-B78D-F1EE016CD7EB}"/>
                </c:ext>
              </c:extLst>
            </c:dLbl>
            <c:dLbl>
              <c:idx val="4"/>
              <c:layout>
                <c:manualLayout>
                  <c:x val="-1.0318739880104262E-2"/>
                  <c:y val="6.5754077241903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BDF-494D-B78D-F1EE016CD7EB}"/>
                </c:ext>
              </c:extLst>
            </c:dLbl>
            <c:dLbl>
              <c:idx val="5"/>
              <c:layout>
                <c:manualLayout>
                  <c:x val="-3.9554071593098421E-2"/>
                  <c:y val="-1.4076314586066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BDF-494D-B78D-F1EE016CD7EB}"/>
                </c:ext>
              </c:extLst>
            </c:dLbl>
            <c:dLbl>
              <c:idx val="6"/>
              <c:layout>
                <c:manualLayout>
                  <c:x val="-1.3062567971605927E-2"/>
                  <c:y val="-2.222661836040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BDF-494D-B78D-F1EE016CD7EB}"/>
                </c:ext>
              </c:extLst>
            </c:dLbl>
            <c:dLbl>
              <c:idx val="7"/>
              <c:layout>
                <c:manualLayout>
                  <c:x val="-2.8545011794265478E-2"/>
                  <c:y val="-2.247234868512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BDF-494D-B78D-F1EE016CD7EB}"/>
                </c:ext>
              </c:extLst>
            </c:dLbl>
            <c:dLbl>
              <c:idx val="8"/>
              <c:layout>
                <c:manualLayout>
                  <c:x val="-1.0170690354590856E-2"/>
                  <c:y val="4.27275132347285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BDF-494D-B78D-F1EE016CD7EB}"/>
                </c:ext>
              </c:extLst>
            </c:dLbl>
            <c:dLbl>
              <c:idx val="9"/>
              <c:layout>
                <c:manualLayout>
                  <c:x val="-2.4946171688908766E-2"/>
                  <c:y val="-1.8495254771366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BDF-494D-B78D-F1EE016CD7EB}"/>
                </c:ext>
              </c:extLst>
            </c:dLbl>
            <c:dLbl>
              <c:idx val="10"/>
              <c:layout>
                <c:manualLayout>
                  <c:x val="-4.5501247614853954E-2"/>
                  <c:y val="2.0782910449321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BDF-494D-B78D-F1EE016CD7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Лист1!$C$2:$C$9</c:f>
              <c:numCache>
                <c:formatCode>#,##0</c:formatCode>
                <c:ptCount val="8"/>
                <c:pt idx="0">
                  <c:v>99309</c:v>
                </c:pt>
                <c:pt idx="1">
                  <c:v>38280</c:v>
                </c:pt>
                <c:pt idx="2">
                  <c:v>47623</c:v>
                </c:pt>
                <c:pt idx="3">
                  <c:v>18685</c:v>
                </c:pt>
                <c:pt idx="4">
                  <c:v>12728</c:v>
                </c:pt>
                <c:pt idx="5">
                  <c:v>92980</c:v>
                </c:pt>
                <c:pt idx="6">
                  <c:v>33721</c:v>
                </c:pt>
                <c:pt idx="7">
                  <c:v>31714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7-2BDF-494D-B78D-F1EE016CD7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Genel KTMÜ Bütçesi ($)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6.7213906716085847E-2"/>
                  <c:y val="1.2335139784006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BDF-494D-B78D-F1EE016CD7EB}"/>
                </c:ext>
              </c:extLst>
            </c:dLbl>
            <c:dLbl>
              <c:idx val="1"/>
              <c:layout>
                <c:manualLayout>
                  <c:x val="-7.3953569542248465E-2"/>
                  <c:y val="-1.0494323817420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BDF-494D-B78D-F1EE016CD7EB}"/>
                </c:ext>
              </c:extLst>
            </c:dLbl>
            <c:dLbl>
              <c:idx val="2"/>
              <c:layout>
                <c:manualLayout>
                  <c:x val="-5.8540191396812685E-2"/>
                  <c:y val="5.639367320766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BDF-494D-B78D-F1EE016CD7EB}"/>
                </c:ext>
              </c:extLst>
            </c:dLbl>
            <c:dLbl>
              <c:idx val="3"/>
              <c:layout>
                <c:manualLayout>
                  <c:x val="-6.2002355385893805E-2"/>
                  <c:y val="-2.933050410610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BDF-494D-B78D-F1EE016CD7EB}"/>
                </c:ext>
              </c:extLst>
            </c:dLbl>
            <c:dLbl>
              <c:idx val="4"/>
              <c:layout>
                <c:manualLayout>
                  <c:x val="-5.7686035612787505E-2"/>
                  <c:y val="-3.1532064726755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BDF-494D-B78D-F1EE016CD7EB}"/>
                </c:ext>
              </c:extLst>
            </c:dLbl>
            <c:dLbl>
              <c:idx val="5"/>
              <c:layout>
                <c:manualLayout>
                  <c:x val="-5.9136250637098368E-2"/>
                  <c:y val="-2.9222862556104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BDF-494D-B78D-F1EE016CD7EB}"/>
                </c:ext>
              </c:extLst>
            </c:dLbl>
            <c:dLbl>
              <c:idx val="6"/>
              <c:layout>
                <c:manualLayout>
                  <c:x val="-7.7279425276596037E-2"/>
                  <c:y val="-1.12816344787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BDF-494D-B78D-F1EE016CD7EB}"/>
                </c:ext>
              </c:extLst>
            </c:dLbl>
            <c:dLbl>
              <c:idx val="7"/>
              <c:layout>
                <c:manualLayout>
                  <c:x val="-8.0958770203032077E-2"/>
                  <c:y val="-8.28929768192285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BDF-494D-B78D-F1EE016CD7EB}"/>
                </c:ext>
              </c:extLst>
            </c:dLbl>
            <c:dLbl>
              <c:idx val="8"/>
              <c:layout>
                <c:manualLayout>
                  <c:x val="-7.18915089378689E-2"/>
                  <c:y val="-4.061377502734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BDF-494D-B78D-F1EE016CD7EB}"/>
                </c:ext>
              </c:extLst>
            </c:dLbl>
            <c:dLbl>
              <c:idx val="9"/>
              <c:layout>
                <c:manualLayout>
                  <c:x val="-5.8943128414394523E-2"/>
                  <c:y val="-2.7237784455723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BDF-494D-B78D-F1EE016CD7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Лист1!$D$2:$D$9</c:f>
              <c:numCache>
                <c:formatCode>#,##0</c:formatCode>
                <c:ptCount val="8"/>
                <c:pt idx="0">
                  <c:v>99309</c:v>
                </c:pt>
                <c:pt idx="1">
                  <c:v>137589</c:v>
                </c:pt>
                <c:pt idx="2">
                  <c:v>185212</c:v>
                </c:pt>
                <c:pt idx="3">
                  <c:v>203897</c:v>
                </c:pt>
                <c:pt idx="4">
                  <c:v>216625</c:v>
                </c:pt>
                <c:pt idx="5">
                  <c:v>309605</c:v>
                </c:pt>
                <c:pt idx="6">
                  <c:v>343326</c:v>
                </c:pt>
                <c:pt idx="7">
                  <c:v>375040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2-2BDF-494D-B78D-F1EE016CD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31360"/>
        <c:axId val="140730816"/>
      </c:lineChart>
      <c:catAx>
        <c:axId val="140737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0728640"/>
        <c:crosses val="autoZero"/>
        <c:auto val="1"/>
        <c:lblAlgn val="ctr"/>
        <c:lblOffset val="100"/>
        <c:noMultiLvlLbl val="0"/>
      </c:catAx>
      <c:valAx>
        <c:axId val="1407286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0737344"/>
        <c:crosses val="autoZero"/>
        <c:crossBetween val="between"/>
        <c:majorUnit val="25"/>
      </c:valAx>
      <c:valAx>
        <c:axId val="140730816"/>
        <c:scaling>
          <c:orientation val="minMax"/>
          <c:max val="500000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0731360"/>
        <c:crosses val="max"/>
        <c:crossBetween val="between"/>
      </c:valAx>
      <c:catAx>
        <c:axId val="14073136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4073081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legendEntry>
      <c:layout>
        <c:manualLayout>
          <c:xMode val="edge"/>
          <c:yMode val="edge"/>
          <c:x val="5.8943271295633488E-2"/>
          <c:y val="0.11019278238206208"/>
          <c:w val="0.303110273502744"/>
          <c:h val="0.23971879007680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EDF3E1-A04B-0326-B0B1-1683A2FE7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B8C37AC-EBDC-FD75-E003-15BC0824E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5B91C1F-2C99-2DF0-3D81-7611BFB4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4493E3-FD83-A2CB-B000-EF5E2285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8C1BA9-3970-164F-B9E0-CE49F429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240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DC35F3-DC7A-7913-C2BD-62D7D296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482E2A2-14BA-779A-B362-687D7B8F6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8D02E4C-D086-3FCA-7F78-7F3271E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9D6776C-7FE7-09EA-3C0C-BAC8328E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991310F-4B30-E278-CEDC-E6AD506D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00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F58BDA7-7BE3-D68A-6B28-734F484F4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B7A92CB-F907-CCA0-DED0-FE66D4E63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CFABE0-48CB-443A-E1C7-C3B111B9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B75040A-D047-872C-69B7-B00ADFCD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75BCD7-98AC-3822-CB7E-79DD4B65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14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D92B70-530D-5527-0607-948F5F1AD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D88DCE-2C7C-7CF4-BA87-18220412E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EBF8CE-1DB9-8DEC-A3D2-A24DB0EB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8467378-1BD2-3C21-3399-5154A4782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726CF7-A256-2973-C42A-90338E98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10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4A7A30-1DC6-8C70-E261-AD6EEEA3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D3A95D3-7DB1-F4FA-E911-55CF89A9C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11E2F6-9DA1-0009-E75A-D36C1F89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8C7482-E61C-6D24-9130-96A27A0B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8CBB4A-9358-FCC6-8C9B-BCD471BB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22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0716FA-2A10-D268-ED2B-96BDD90C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017BDD-897C-53DB-704C-0DFCBA595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DAE8622-537F-9D49-0A70-331642FFF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066F70B-399C-E0C6-B909-37519D77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16C2C90-D03F-454D-CD8C-76F09AE9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8598DFD-4A8D-8F66-F996-D0C89377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5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329E8F-3627-6BB1-C9CC-5F895DEC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3F6E0B7-67BA-9AE6-B3A1-1417A6A0A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E823459-1DC0-D8C5-0E41-30C2610E5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7A28E14-B429-5D95-C579-337AD3E69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701EA19-AF14-579E-A717-8AF10C3D4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75B76D1-53CF-5B75-912E-FBED81C3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E9135C1-536E-8B66-73B5-65E5DAEA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D8A2BD5-1ED6-6BE6-6859-1B8E8B558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919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B4E097-3FCE-A235-425B-5062B194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0D6EFCF-4999-B082-65D1-3C07353F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45680B7-4C91-589E-B50F-B1CF290B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252D1B-2EA1-ED67-D703-5C0FF616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498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4E3B0F4-7143-9442-AEEE-E8D8E674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339EA8A-15E3-46DA-C26E-49B69AEA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DE25C7B-F49F-5892-5DAB-EDE3892F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435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55CEA1-66FD-99FD-6649-D7A5E9E6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C3A5FC-90A9-3EE4-F3A9-14A3167B8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559936C-F9E9-33F4-07BE-07FBA5505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CFB5A09-D372-8B9D-DADD-21F50BEB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10067C-6865-B8F0-9904-6B1C3AD9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EE1E807-08CA-405A-242D-0BBF2E319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4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C8B581-EC29-4EDD-135B-3E2609DA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A53D827-D7A8-2418-6450-9185ACBF2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6EB6B3B-B2CF-B11B-EC9E-7F593CA3F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99BBAD9-5ABF-787F-8174-4F798C7C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BDB0DD4-573A-4710-DBBE-3662511C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76287BC-F2C1-A5F4-3476-E4A0AE86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183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0AE199A-869F-F2E4-DABA-F76128F7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D4EB98D-74A7-1E83-682C-5FB5CBC9F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ADCF61-81B8-AC13-4022-A89CC9A8C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57F-9A9A-4BE7-964A-7F77C3C48963}" type="datetimeFigureOut">
              <a:rPr lang="tr-TR" smtClean="0"/>
              <a:t>28.03.2025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FD6981B-A9D5-BBA0-6CB5-65E2FD826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066D5F-A402-6D81-8FF9-2A725C25B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0DDEB-7C0D-4F98-9E38-2FB7AD75DE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805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8CA42610-3D06-CAC8-4218-B74D8DE56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7809"/>
            <a:ext cx="9340771" cy="685019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BC9EAD18-8DC3-DB51-013F-58F92D409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4"/>
          <a:stretch/>
        </p:blipFill>
        <p:spPr>
          <a:xfrm>
            <a:off x="-1" y="0"/>
            <a:ext cx="956069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FDC9E40-3348-72F6-BDAB-9B84CA7C7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02" y="-354893"/>
            <a:ext cx="6396233" cy="75677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FCA780F-4F81-1801-6070-B8334844B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" y="1130133"/>
            <a:ext cx="7481361" cy="1619046"/>
          </a:xfrm>
        </p:spPr>
        <p:txBody>
          <a:bodyPr>
            <a:normAutofit/>
          </a:bodyPr>
          <a:lstStyle/>
          <a:p>
            <a:r>
              <a:rPr lang="tr-TR" sz="4400" dirty="0">
                <a:solidFill>
                  <a:srgbClr val="002060"/>
                </a:solidFill>
                <a:latin typeface="Arial Black" panose="020B0A04020102020204" pitchFamily="34" charset="0"/>
              </a:rPr>
              <a:t>Bilimsel Araştırma Projeleri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DDD6510-9ABE-FE56-E421-5D2608AED452}"/>
              </a:ext>
            </a:extLst>
          </p:cNvPr>
          <p:cNvSpPr/>
          <p:nvPr/>
        </p:nvSpPr>
        <p:spPr>
          <a:xfrm>
            <a:off x="-314577" y="5100059"/>
            <a:ext cx="7731889" cy="1735323"/>
          </a:xfrm>
          <a:prstGeom prst="roundRect">
            <a:avLst/>
          </a:prstGeom>
          <a:solidFill>
            <a:srgbClr val="FF0000"/>
          </a:solidFill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62F1D30C-6B4F-CCA4-5FC7-1D827DD68962}"/>
              </a:ext>
            </a:extLst>
          </p:cNvPr>
          <p:cNvSpPr txBox="1">
            <a:spLocks/>
          </p:cNvSpPr>
          <p:nvPr/>
        </p:nvSpPr>
        <p:spPr>
          <a:xfrm>
            <a:off x="-141565" y="4876657"/>
            <a:ext cx="7481361" cy="1619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Kırgızistan-Türkiye Manas Üniversitesi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C807C417-4F6A-9337-16BD-F4E5BCA8C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29" y="184027"/>
            <a:ext cx="1187451" cy="1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6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512B50E-8496-D095-ED0E-A968E540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F18FEF-723D-5ADC-3BC2-C8192A37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2163921"/>
            <a:ext cx="11133367" cy="375785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tr-TR" sz="3600" b="1" dirty="0">
                <a:solidFill>
                  <a:srgbClr val="FF0000"/>
                </a:solidFill>
              </a:rPr>
              <a:t>Lisansüstü öğrencilere bilimsel araştırma projelerinde bursiyer olarak çalışma imkanı sağlandı. </a:t>
            </a:r>
          </a:p>
          <a:p>
            <a:pPr marL="0" indent="0">
              <a:buNone/>
            </a:pPr>
            <a:endParaRPr lang="tr-TR" sz="8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tr-TR" b="1" dirty="0"/>
              <a:t>Lisansüstü öğrencilerin bilimsel birikimlerinin ve proje kültürlerinin gelişimine katkı sağlanması hedeflenmiştir. </a:t>
            </a:r>
          </a:p>
          <a:p>
            <a:pPr marL="0" indent="0" algn="just">
              <a:buNone/>
            </a:pPr>
            <a:r>
              <a:rPr lang="tr-TR" b="1" dirty="0"/>
              <a:t>Önceki yıllarda lisansüstü öğrenci, proje ekibinde araştırmacı sıfatıyla görev yapabilmekteydi. Artık </a:t>
            </a:r>
            <a:r>
              <a:rPr lang="tr-TR" sz="3200" b="1" dirty="0">
                <a:solidFill>
                  <a:srgbClr val="FF0000"/>
                </a:solidFill>
              </a:rPr>
              <a:t>Proje Bursiyeri </a:t>
            </a:r>
            <a:r>
              <a:rPr lang="tr-TR" b="1" dirty="0"/>
              <a:t>olarak projede görevlendirilebilir.</a:t>
            </a:r>
          </a:p>
          <a:p>
            <a:pPr marL="0" indent="0">
              <a:buNone/>
            </a:pPr>
            <a:endParaRPr lang="tr-TR" sz="18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05424-6B64-97B7-1DF3-013B6D578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A875485-C8D1-FE26-6DA6-773BF96C5DA8}"/>
              </a:ext>
            </a:extLst>
          </p:cNvPr>
          <p:cNvSpPr txBox="1">
            <a:spLocks/>
          </p:cNvSpPr>
          <p:nvPr/>
        </p:nvSpPr>
        <p:spPr>
          <a:xfrm>
            <a:off x="695960" y="35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421768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622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512B50E-8496-D095-ED0E-A968E540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F18FEF-723D-5ADC-3BC2-C8192A37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3" y="1905868"/>
            <a:ext cx="11133367" cy="4480864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tr-TR" sz="3500" b="1" dirty="0">
                <a:solidFill>
                  <a:srgbClr val="FF0000"/>
                </a:solidFill>
              </a:rPr>
              <a:t>Bilimsel Araştırma Projelerinin daha sağlıklı yürütülmesi ve öğretim elemanlarının proje hazırlama sürecinde karşılaştıkları sorunları çözmek amacıyla </a:t>
            </a:r>
          </a:p>
          <a:p>
            <a:pPr marL="0" indent="0">
              <a:buNone/>
            </a:pPr>
            <a:r>
              <a:rPr lang="tr-TR" sz="3500" b="1" i="1" dirty="0">
                <a:solidFill>
                  <a:srgbClr val="FF0000"/>
                </a:solidFill>
              </a:rPr>
              <a:t>	</a:t>
            </a:r>
            <a:r>
              <a:rPr lang="tr-TR" sz="3900" b="1" i="1" dirty="0"/>
              <a:t>“Bilimsel Araştırma Projeleri Uygulama Esasları 	Kılavuzu” </a:t>
            </a:r>
            <a:r>
              <a:rPr lang="tr-TR" sz="3500" b="1" dirty="0">
                <a:solidFill>
                  <a:srgbClr val="FF0000"/>
                </a:solidFill>
              </a:rPr>
              <a:t>2024 yılının başında oluşturuldu. </a:t>
            </a:r>
          </a:p>
          <a:p>
            <a:endParaRPr lang="tr-TR" sz="1100" b="1" i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tr-TR" b="1" dirty="0"/>
              <a:t>Bu kılavuz özellikle proje tecrübesi olmayan öğretim elemanlarının proje süreçlerini takip etmelerini kolaylaştırarak, proje başvurusuna teşvik etmektedir. </a:t>
            </a:r>
          </a:p>
          <a:p>
            <a:pPr marL="0" indent="0" algn="just">
              <a:buNone/>
            </a:pPr>
            <a:r>
              <a:rPr lang="tr-TR" sz="3000" b="1" dirty="0"/>
              <a:t>Ayrıca </a:t>
            </a:r>
            <a:r>
              <a:rPr lang="tr-TR" sz="3000" b="1" dirty="0">
                <a:solidFill>
                  <a:schemeClr val="accent1">
                    <a:lumMod val="75000"/>
                  </a:schemeClr>
                </a:solidFill>
              </a:rPr>
              <a:t>projede bütçelendirme, proje bursiyeri çalıştırma, saha çalışması ve yurtiçi/yurtdışı görevlendirmesi, proje türlerine göre bütçe miktarları ve diğer konu ve hususlar kılavuzda açıklanmıştır.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05424-6B64-97B7-1DF3-013B6D578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A875485-C8D1-FE26-6DA6-773BF96C5DA8}"/>
              </a:ext>
            </a:extLst>
          </p:cNvPr>
          <p:cNvSpPr txBox="1">
            <a:spLocks/>
          </p:cNvSpPr>
          <p:nvPr/>
        </p:nvSpPr>
        <p:spPr>
          <a:xfrm>
            <a:off x="695960" y="35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136971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512B50E-8496-D095-ED0E-A968E540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F18FEF-723D-5ADC-3BC2-C8192A37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3" y="2163921"/>
            <a:ext cx="11133367" cy="421373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tr-TR" sz="3600" b="1" dirty="0">
                <a:solidFill>
                  <a:srgbClr val="FF0000"/>
                </a:solidFill>
              </a:rPr>
              <a:t>Bilimsel Araştırma Projesi hazırlama ve yazma eğitim seminerlerinin sayısı artırıldı. Öğretim elemanlarının bu etkinliklere katılımları teşvik edildi. </a:t>
            </a:r>
          </a:p>
          <a:p>
            <a:endParaRPr lang="tr-TR" b="1" dirty="0"/>
          </a:p>
          <a:p>
            <a:pPr marL="0" indent="0">
              <a:buNone/>
            </a:pPr>
            <a:r>
              <a:rPr lang="tr-TR" b="1" dirty="0"/>
              <a:t>2023 ve 2024 yıllarında gerçekleştirilen seminerlerin öğretim elemanlarında proje yazma kültürünün gelişmesine katkısı sağlandı.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05424-6B64-97B7-1DF3-013B6D578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A875485-C8D1-FE26-6DA6-773BF96C5DA8}"/>
              </a:ext>
            </a:extLst>
          </p:cNvPr>
          <p:cNvSpPr txBox="1">
            <a:spLocks/>
          </p:cNvSpPr>
          <p:nvPr/>
        </p:nvSpPr>
        <p:spPr>
          <a:xfrm>
            <a:off x="695960" y="35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181268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512B50E-8496-D095-ED0E-A968E540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F18FEF-723D-5ADC-3BC2-C8192A37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3" y="2163921"/>
            <a:ext cx="11133367" cy="42137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3600" b="1" dirty="0">
                <a:solidFill>
                  <a:srgbClr val="FF0000"/>
                </a:solidFill>
              </a:rPr>
              <a:t>7. Proje Kapsamında Bilimsel Toplantılara Katılımına Yönelik Giderlerinin Karşılanması sağlandı</a:t>
            </a:r>
            <a:endParaRPr lang="tr-TR" b="1" dirty="0"/>
          </a:p>
          <a:p>
            <a:pPr marL="0" indent="0">
              <a:buNone/>
            </a:pPr>
            <a:r>
              <a:rPr lang="tr-TR" dirty="0"/>
              <a:t>Proje kapsamında bilimsel toplantılara katılım desteği alabilmek için BAP Koordinatörlüğüne, toplantının yapılacağı tarihten bir ay öncesine kadar proje yöneticisi tarafından başvuru yapılması gerekir. Başvuru dilekçesinin ekinde, </a:t>
            </a:r>
          </a:p>
          <a:p>
            <a:pPr marL="514350" indent="-514350">
              <a:buAutoNum type="alphaLcParenR"/>
            </a:pPr>
            <a:r>
              <a:rPr lang="tr-TR" dirty="0"/>
              <a:t>Bilimsel toplantının en az 5 yıl süre ile düzenlendiğine dair belge, </a:t>
            </a:r>
          </a:p>
          <a:p>
            <a:pPr marL="514350" indent="-514350">
              <a:buAutoNum type="alphaLcParenR"/>
            </a:pPr>
            <a:r>
              <a:rPr lang="tr-TR" dirty="0"/>
              <a:t>Bilimsel toplantı organizasyonundan alınan kabul belgesi, </a:t>
            </a:r>
          </a:p>
          <a:p>
            <a:pPr marL="514350" indent="-514350">
              <a:buAutoNum type="alphaLcParenR"/>
            </a:pPr>
            <a:r>
              <a:rPr lang="tr-TR" dirty="0"/>
              <a:t>Bilimsel toplantıda sözel sunum yapacak proje </a:t>
            </a:r>
            <a:r>
              <a:rPr lang="tr-TR" dirty="0" err="1"/>
              <a:t>ekibinindeki</a:t>
            </a:r>
            <a:r>
              <a:rPr lang="tr-TR" dirty="0"/>
              <a:t> öğretim elemanının kimlik bilgileri,</a:t>
            </a:r>
          </a:p>
          <a:p>
            <a:pPr marL="514350" indent="-514350">
              <a:buAutoNum type="alphaLcParenR"/>
            </a:pPr>
            <a:r>
              <a:rPr lang="tr-TR" dirty="0"/>
              <a:t>Sunulan bildirinin </a:t>
            </a:r>
            <a:r>
              <a:rPr lang="tr-TR" u="sng" dirty="0"/>
              <a:t>AFDK tarafından desteklenmediğine dair</a:t>
            </a:r>
            <a:r>
              <a:rPr lang="tr-TR" dirty="0"/>
              <a:t> AFDK Başkanlığından alınan belgenin olması gerekir. </a:t>
            </a:r>
          </a:p>
          <a:p>
            <a:pPr marL="0" indent="0">
              <a:buNone/>
            </a:pPr>
            <a:r>
              <a:rPr lang="tr-TR" dirty="0"/>
              <a:t>Uygun görülen başvurular için BAP Koordinatörlüğü tarafından Üniversite Yönetim Kuruluna görevlendirme talebi yapılır. </a:t>
            </a:r>
            <a:r>
              <a:rPr lang="tr-TR" dirty="0" err="1"/>
              <a:t>Görevlendirlmesi</a:t>
            </a:r>
            <a:r>
              <a:rPr lang="tr-TR" dirty="0"/>
              <a:t> yapılmayan öğretim elemanına destek verilmez.</a:t>
            </a:r>
            <a:r>
              <a:rPr lang="tr-TR" b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05424-6B64-97B7-1DF3-013B6D578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A875485-C8D1-FE26-6DA6-773BF96C5DA8}"/>
              </a:ext>
            </a:extLst>
          </p:cNvPr>
          <p:cNvSpPr txBox="1">
            <a:spLocks/>
          </p:cNvSpPr>
          <p:nvPr/>
        </p:nvSpPr>
        <p:spPr>
          <a:xfrm>
            <a:off x="695960" y="35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90008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F327C5C9-4091-9FA2-6B9C-AD4B18DBD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-92598"/>
            <a:ext cx="12192000" cy="6950598"/>
            <a:chOff x="-92597" y="-833377"/>
            <a:chExt cx="12192000" cy="6950598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597" y="-740779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597" y="-833377"/>
              <a:ext cx="12192000" cy="6950597"/>
            </a:xfrm>
            <a:prstGeom prst="rect">
              <a:avLst/>
            </a:prstGeom>
          </p:spPr>
        </p:pic>
      </p:grp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B5FFABF-1C71-F71D-187E-05B236B0194F}"/>
              </a:ext>
            </a:extLst>
          </p:cNvPr>
          <p:cNvSpPr txBox="1"/>
          <p:nvPr/>
        </p:nvSpPr>
        <p:spPr>
          <a:xfrm>
            <a:off x="4639726" y="1961161"/>
            <a:ext cx="346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Brush Script MT" panose="03060802040406070304" pitchFamily="66" charset="0"/>
              </a:rPr>
              <a:t>Bir Üniversiteden Ötesi…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48BE678-29BD-1C1A-1431-3AE0EDF01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59" y="485207"/>
            <a:ext cx="1452412" cy="1452412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512182E9-AB40-E950-ACE9-41F9A4EA60F8}"/>
              </a:ext>
            </a:extLst>
          </p:cNvPr>
          <p:cNvSpPr txBox="1"/>
          <p:nvPr/>
        </p:nvSpPr>
        <p:spPr>
          <a:xfrm>
            <a:off x="591169" y="2744618"/>
            <a:ext cx="106409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KTMÜ</a:t>
            </a:r>
          </a:p>
          <a:p>
            <a:pPr algn="ctr"/>
            <a:r>
              <a:rPr lang="tr-T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Bilimsel Araştırma Projeleri Koordinatörlüğü</a:t>
            </a:r>
          </a:p>
          <a:p>
            <a:pPr algn="ctr"/>
            <a:endParaRPr lang="tr-T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TEŞEKKÜR EDERİZ !</a:t>
            </a:r>
          </a:p>
        </p:txBody>
      </p:sp>
    </p:spTree>
    <p:extLst>
      <p:ext uri="{BB962C8B-B14F-4D97-AF65-F5344CB8AC3E}">
        <p14:creationId xmlns:p14="http://schemas.microsoft.com/office/powerpoint/2010/main" val="250534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A95109F8-5D79-CE3D-110A-E19833787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D1153CD-F47E-A4C9-CEE8-991B2386C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5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B473D2-4308-77D0-ED04-3068502D6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7074"/>
            <a:ext cx="10515600" cy="3917508"/>
          </a:xfrm>
        </p:spPr>
        <p:txBody>
          <a:bodyPr/>
          <a:lstStyle/>
          <a:p>
            <a:r>
              <a:rPr lang="tr-TR" sz="2800" dirty="0"/>
              <a:t>Bilimsel araştırma projeleri Üniversitemizce 2012 yılından itibaren desteklenmektedir. </a:t>
            </a:r>
          </a:p>
          <a:p>
            <a:r>
              <a:rPr lang="tr-TR" dirty="0"/>
              <a:t>İlk </a:t>
            </a:r>
            <a:r>
              <a:rPr lang="tr-TR" b="1" dirty="0"/>
              <a:t>BAP birimi </a:t>
            </a:r>
            <a:r>
              <a:rPr lang="tr-TR" dirty="0"/>
              <a:t>2017 yılında oluşturulmuştur.</a:t>
            </a:r>
          </a:p>
          <a:p>
            <a:r>
              <a:rPr lang="tr-TR" dirty="0"/>
              <a:t>2018 yılında </a:t>
            </a:r>
            <a:r>
              <a:rPr lang="tr-TR" b="1" dirty="0"/>
              <a:t>Proje Koordinasyon Başkanlığı </a:t>
            </a:r>
            <a:r>
              <a:rPr lang="tr-TR" dirty="0"/>
              <a:t>kurulmuştur.</a:t>
            </a:r>
          </a:p>
          <a:p>
            <a:r>
              <a:rPr lang="tr-TR" dirty="0"/>
              <a:t>2023 yılından itibaren proje türlerinin çeşitlendirilmesi, proje başvurularının teşvik edilmesi hedefi ile </a:t>
            </a:r>
            <a:r>
              <a:rPr lang="tr-TR" b="1" dirty="0"/>
              <a:t>yeni </a:t>
            </a:r>
            <a:r>
              <a:rPr lang="tr-TR" sz="3200" b="1" dirty="0"/>
              <a:t>BAP Yönergesi </a:t>
            </a:r>
            <a:r>
              <a:rPr lang="tr-TR" dirty="0"/>
              <a:t>kabul edilerek, birim adı </a:t>
            </a:r>
            <a:r>
              <a:rPr lang="tr-TR" sz="3200" b="1" dirty="0"/>
              <a:t>BAP Koordinatörlüğü </a:t>
            </a:r>
            <a:r>
              <a:rPr lang="tr-TR" dirty="0"/>
              <a:t>olarak değiştirilmiştir.</a:t>
            </a: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CC03481-3B51-B9CA-FB05-0A59E974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329485" y="-196769"/>
            <a:ext cx="11862515" cy="2048718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E5D60C0-F712-98A4-C797-790E221F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365125"/>
            <a:ext cx="10647744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KTMÜ Bilimsel Araştırma Projeleri Koordinatörlüğü - Tarihçe</a:t>
            </a:r>
          </a:p>
        </p:txBody>
      </p:sp>
    </p:spTree>
    <p:extLst>
      <p:ext uri="{BB962C8B-B14F-4D97-AF65-F5344CB8AC3E}">
        <p14:creationId xmlns:p14="http://schemas.microsoft.com/office/powerpoint/2010/main" val="233121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7DEED917-ADA6-8372-AF18-A30D53363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B8866BB-6BAB-11CD-D6AB-66E91613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59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E6FF57B-4242-396D-055D-82EFD462BD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658971" y="-39959"/>
            <a:ext cx="11533029" cy="166342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CF94BF5-991F-9D58-4DCD-5A1F18BFABBA}"/>
              </a:ext>
            </a:extLst>
          </p:cNvPr>
          <p:cNvSpPr txBox="1"/>
          <p:nvPr/>
        </p:nvSpPr>
        <p:spPr>
          <a:xfrm>
            <a:off x="815657" y="299145"/>
            <a:ext cx="967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YILLARA GÖRE ONAYLANAN YENİ PROJELERİN BÜTÇELERİ</a:t>
            </a:r>
            <a:endParaRPr lang="tr-TR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6B27C995-47F5-FB60-8931-68B31094C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527873"/>
              </p:ext>
            </p:extLst>
          </p:nvPr>
        </p:nvGraphicFramePr>
        <p:xfrm>
          <a:off x="1540082" y="1798619"/>
          <a:ext cx="8414148" cy="4754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537">
                  <a:extLst>
                    <a:ext uri="{9D8B030D-6E8A-4147-A177-3AD203B41FA5}">
                      <a16:colId xmlns:a16="http://schemas.microsoft.com/office/drawing/2014/main" val="819733900"/>
                    </a:ext>
                  </a:extLst>
                </a:gridCol>
                <a:gridCol w="2103537">
                  <a:extLst>
                    <a:ext uri="{9D8B030D-6E8A-4147-A177-3AD203B41FA5}">
                      <a16:colId xmlns:a16="http://schemas.microsoft.com/office/drawing/2014/main" val="3682706655"/>
                    </a:ext>
                  </a:extLst>
                </a:gridCol>
                <a:gridCol w="2103537">
                  <a:extLst>
                    <a:ext uri="{9D8B030D-6E8A-4147-A177-3AD203B41FA5}">
                      <a16:colId xmlns:a16="http://schemas.microsoft.com/office/drawing/2014/main" val="2026566155"/>
                    </a:ext>
                  </a:extLst>
                </a:gridCol>
                <a:gridCol w="2103537">
                  <a:extLst>
                    <a:ext uri="{9D8B030D-6E8A-4147-A177-3AD203B41FA5}">
                      <a16:colId xmlns:a16="http://schemas.microsoft.com/office/drawing/2014/main" val="2879245192"/>
                    </a:ext>
                  </a:extLst>
                </a:gridCol>
              </a:tblGrid>
              <a:tr h="608915">
                <a:tc>
                  <a:txBody>
                    <a:bodyPr/>
                    <a:lstStyle/>
                    <a:p>
                      <a:r>
                        <a:rPr lang="tr-TR" sz="2000" dirty="0"/>
                        <a:t>Takvim yılı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Yeni proje sayısı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KTMÜ bütçesi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Dış Destek bütçesi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382157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2017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20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44 169 </a:t>
                      </a:r>
                      <a:r>
                        <a:rPr lang="en-US" sz="2800" b="1" dirty="0"/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14 420 $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9453275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2018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24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101 372 $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64 067 $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4650759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2019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13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18 773 $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8 732 $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716539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2020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7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11 137 $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5 468 $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564524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2021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20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43 593 $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13 308 $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601873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2022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11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30 812 $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28 626 $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7046908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2023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24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62 141 $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33 020 $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7531012"/>
                  </a:ext>
                </a:extLst>
              </a:tr>
              <a:tr h="466826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2024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/>
                        <a:t>45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  <a:r>
                        <a:rPr lang="tr-TR" sz="2800" b="1" dirty="0"/>
                        <a:t>25</a:t>
                      </a:r>
                      <a:r>
                        <a:rPr lang="en-US" sz="2800" b="1" dirty="0"/>
                        <a:t> </a:t>
                      </a:r>
                      <a:r>
                        <a:rPr lang="tr-TR" sz="2800" b="1" dirty="0"/>
                        <a:t>9</a:t>
                      </a:r>
                      <a:r>
                        <a:rPr lang="en-US" sz="2800" b="1" dirty="0"/>
                        <a:t>0</a:t>
                      </a:r>
                      <a:r>
                        <a:rPr lang="tr-TR" sz="2800" b="1" dirty="0"/>
                        <a:t>3</a:t>
                      </a:r>
                      <a:r>
                        <a:rPr lang="en-US" sz="2800" b="1" dirty="0"/>
                        <a:t> $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5 937 $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6276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244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7DEED917-ADA6-8372-AF18-A30D53363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B8866BB-6BAB-11CD-D6AB-66E91613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50"/>
            <a:ext cx="12192000" cy="6858000"/>
          </a:xfrm>
          <a:prstGeom prst="rect">
            <a:avLst/>
          </a:prstGeom>
        </p:spPr>
      </p:pic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A5618C01-65FB-6702-0A4C-874CF632D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870325"/>
              </p:ext>
            </p:extLst>
          </p:nvPr>
        </p:nvGraphicFramePr>
        <p:xfrm>
          <a:off x="2873851" y="1062453"/>
          <a:ext cx="9672320" cy="566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Metin kutusu 9">
            <a:extLst>
              <a:ext uri="{FF2B5EF4-FFF2-40B4-BE49-F238E27FC236}">
                <a16:creationId xmlns:a16="http://schemas.microsoft.com/office/drawing/2014/main" id="{391D8EA6-2454-EB17-46F3-3FB5B6022314}"/>
              </a:ext>
            </a:extLst>
          </p:cNvPr>
          <p:cNvSpPr txBox="1"/>
          <p:nvPr/>
        </p:nvSpPr>
        <p:spPr>
          <a:xfrm>
            <a:off x="261572" y="1237442"/>
            <a:ext cx="355077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accent6">
                    <a:lumMod val="75000"/>
                  </a:schemeClr>
                </a:solidFill>
              </a:rPr>
              <a:t>2024 yılında</a:t>
            </a:r>
          </a:p>
          <a:p>
            <a:r>
              <a:rPr lang="tr-TR" sz="4400" b="1" dirty="0">
                <a:solidFill>
                  <a:srgbClr val="FF0000"/>
                </a:solidFill>
              </a:rPr>
              <a:t>45</a:t>
            </a:r>
            <a:r>
              <a:rPr lang="tr-TR" sz="2400" b="1" dirty="0"/>
              <a:t> Onaylanan Yeni Proje</a:t>
            </a:r>
          </a:p>
          <a:p>
            <a:r>
              <a:rPr lang="tr-TR" sz="4000" b="1" dirty="0">
                <a:solidFill>
                  <a:srgbClr val="FF0000"/>
                </a:solidFill>
              </a:rPr>
              <a:t>326 bin $ </a:t>
            </a:r>
            <a:r>
              <a:rPr lang="tr-TR" sz="2400" b="1" dirty="0"/>
              <a:t>KTMÜ ve</a:t>
            </a:r>
          </a:p>
          <a:p>
            <a:r>
              <a:rPr lang="tr-TR" sz="3400" b="1" dirty="0">
                <a:solidFill>
                  <a:srgbClr val="FF0000"/>
                </a:solidFill>
              </a:rPr>
              <a:t>6 bin $ </a:t>
            </a:r>
            <a:r>
              <a:rPr lang="tr-TR" sz="2400" b="1" dirty="0"/>
              <a:t>Dış Destek </a:t>
            </a:r>
          </a:p>
          <a:p>
            <a:endParaRPr lang="tr-TR" sz="2600" b="1" dirty="0"/>
          </a:p>
          <a:p>
            <a:r>
              <a:rPr lang="tr-TR" sz="3600" b="1" dirty="0">
                <a:solidFill>
                  <a:schemeClr val="accent6">
                    <a:lumMod val="75000"/>
                  </a:schemeClr>
                </a:solidFill>
              </a:rPr>
              <a:t>2025 yılında</a:t>
            </a:r>
          </a:p>
          <a:p>
            <a:r>
              <a:rPr lang="tr-TR" sz="3000" b="1" dirty="0"/>
              <a:t>Aktif Proje Sayısı </a:t>
            </a:r>
            <a:r>
              <a:rPr lang="tr-TR" sz="4400" b="1" dirty="0">
                <a:solidFill>
                  <a:srgbClr val="FF0000"/>
                </a:solidFill>
              </a:rPr>
              <a:t>58</a:t>
            </a:r>
          </a:p>
          <a:p>
            <a:r>
              <a:rPr lang="tr-TR" sz="2400" b="1" dirty="0"/>
              <a:t>(Mart, devir + yeni proje)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4000" b="1" dirty="0">
                <a:solidFill>
                  <a:srgbClr val="FF0000"/>
                </a:solidFill>
              </a:rPr>
              <a:t>383 bin $ </a:t>
            </a:r>
            <a:r>
              <a:rPr lang="tr-TR" sz="2400" b="1" dirty="0"/>
              <a:t>KTMÜ Desteği</a:t>
            </a:r>
          </a:p>
          <a:p>
            <a:endParaRPr lang="tr-TR" b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AE6FF57B-4242-396D-055D-82EFD462BD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658971" y="38050"/>
            <a:ext cx="10577989" cy="102440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CF94BF5-991F-9D58-4DCD-5A1F18BFABBA}"/>
              </a:ext>
            </a:extLst>
          </p:cNvPr>
          <p:cNvSpPr txBox="1"/>
          <p:nvPr/>
        </p:nvSpPr>
        <p:spPr>
          <a:xfrm>
            <a:off x="815657" y="299145"/>
            <a:ext cx="967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YILLARA GÖRE ONAYLANAN YENİ PROJELER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8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8996A1B5-8439-D043-6874-9B8AB9323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A4FFD05-3D51-DD79-180A-E0B3E003EE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7"/>
            <a:ext cx="12192000" cy="6858000"/>
          </a:xfrm>
          <a:prstGeom prst="rect">
            <a:avLst/>
          </a:prstGeom>
        </p:spPr>
      </p:pic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7E014AD9-2674-F9C6-4A4A-0F53D1F43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4725420"/>
              </p:ext>
            </p:extLst>
          </p:nvPr>
        </p:nvGraphicFramePr>
        <p:xfrm>
          <a:off x="2783839" y="607461"/>
          <a:ext cx="10290349" cy="580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Metin kutusu 10">
            <a:extLst>
              <a:ext uri="{FF2B5EF4-FFF2-40B4-BE49-F238E27FC236}">
                <a16:creationId xmlns:a16="http://schemas.microsoft.com/office/drawing/2014/main" id="{8D9EC275-C40F-0F65-0FCB-A8DC918160E1}"/>
              </a:ext>
            </a:extLst>
          </p:cNvPr>
          <p:cNvSpPr txBox="1"/>
          <p:nvPr/>
        </p:nvSpPr>
        <p:spPr>
          <a:xfrm>
            <a:off x="242196" y="1073161"/>
            <a:ext cx="3376406" cy="527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chemeClr val="accent6">
                    <a:lumMod val="75000"/>
                  </a:schemeClr>
                </a:solidFill>
              </a:rPr>
              <a:t>2024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3600" b="1" dirty="0">
                <a:solidFill>
                  <a:schemeClr val="accent6">
                    <a:lumMod val="75000"/>
                  </a:schemeClr>
                </a:solidFill>
              </a:rPr>
              <a:t>yılında</a:t>
            </a:r>
          </a:p>
          <a:p>
            <a:endParaRPr lang="tr-TR" sz="1050" b="1" dirty="0"/>
          </a:p>
          <a:p>
            <a:r>
              <a:rPr lang="tr-TR" sz="4800" b="1" dirty="0">
                <a:solidFill>
                  <a:srgbClr val="FF0000"/>
                </a:solidFill>
              </a:rPr>
              <a:t>16</a:t>
            </a:r>
            <a:r>
              <a:rPr lang="tr-TR" sz="2800" b="1" dirty="0"/>
              <a:t> Kapatılan Proje</a:t>
            </a:r>
          </a:p>
          <a:p>
            <a:endParaRPr lang="tr-TR" b="1" dirty="0"/>
          </a:p>
          <a:p>
            <a:r>
              <a:rPr lang="tr-TR" sz="2800" b="1" dirty="0"/>
              <a:t>Kümülatif Toplam KTMÜ Desteği</a:t>
            </a:r>
          </a:p>
          <a:p>
            <a:r>
              <a:rPr lang="tr-TR" sz="4000" b="1" dirty="0">
                <a:solidFill>
                  <a:srgbClr val="FF0000"/>
                </a:solidFill>
              </a:rPr>
              <a:t>375 bin $</a:t>
            </a:r>
          </a:p>
          <a:p>
            <a:endParaRPr lang="tr-TR" b="1" dirty="0"/>
          </a:p>
          <a:p>
            <a:r>
              <a:rPr lang="tr-TR" sz="2800" b="1" dirty="0"/>
              <a:t>Kümülatif Toplam </a:t>
            </a:r>
          </a:p>
          <a:p>
            <a:r>
              <a:rPr lang="tr-TR" sz="2800" b="1" dirty="0"/>
              <a:t>Dış Destek </a:t>
            </a:r>
          </a:p>
          <a:p>
            <a:r>
              <a:rPr lang="tr-TR" sz="3600" b="1" dirty="0">
                <a:solidFill>
                  <a:srgbClr val="FF0000"/>
                </a:solidFill>
              </a:rPr>
              <a:t>174 bin $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A351018-BE50-4813-3A5B-9E6B6054D4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892651" y="1037"/>
            <a:ext cx="10577989" cy="1024403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43CD9AD-14CB-C0B8-DF07-8F4476A95C8C}"/>
              </a:ext>
            </a:extLst>
          </p:cNvPr>
          <p:cNvSpPr txBox="1"/>
          <p:nvPr/>
        </p:nvSpPr>
        <p:spPr>
          <a:xfrm>
            <a:off x="1076959" y="251203"/>
            <a:ext cx="9611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YILLARA GÖRE KAPATILAN PROJELER </a:t>
            </a:r>
          </a:p>
        </p:txBody>
      </p:sp>
    </p:spTree>
    <p:extLst>
      <p:ext uri="{BB962C8B-B14F-4D97-AF65-F5344CB8AC3E}">
        <p14:creationId xmlns:p14="http://schemas.microsoft.com/office/powerpoint/2010/main" val="17650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22455F9-CED6-7F01-CDF2-D48BF3B7F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047FEB49-D638-F1AA-2135-AE2AA05412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E800EB87-AD55-EABB-D4AB-BCD9E7DF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C3189617-2675-3C81-09F2-721A043D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56E75B-86F6-B288-FAEB-B4430297F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87" y="1910126"/>
            <a:ext cx="11158025" cy="47579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3400" b="1" dirty="0">
                <a:solidFill>
                  <a:srgbClr val="FF0000"/>
                </a:solidFill>
              </a:rPr>
              <a:t>Bilimsel Araştırma Projeleri için 2023 yılında proje türleri çeşitlendirilmiştir. Disiplinler arası çeşitliliğe bağlı olarak </a:t>
            </a:r>
            <a:r>
              <a:rPr lang="tr-TR" sz="3400" b="1" dirty="0"/>
              <a:t>11 farklı proje türü </a:t>
            </a:r>
            <a:r>
              <a:rPr lang="tr-TR" sz="3400" b="1" dirty="0">
                <a:solidFill>
                  <a:srgbClr val="FF0000"/>
                </a:solidFill>
              </a:rPr>
              <a:t>tanımlanmıştır.</a:t>
            </a:r>
            <a:r>
              <a:rPr lang="tr-TR" sz="3400" dirty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tr-TR" dirty="0"/>
              <a:t>Üniversitemiz Senatosu kararıyla 15 Haziran 2023 tarihinde yeni </a:t>
            </a:r>
            <a:r>
              <a:rPr lang="ru-RU" dirty="0"/>
              <a:t>«</a:t>
            </a:r>
            <a:r>
              <a:rPr lang="tr-TR" sz="3600" b="1" dirty="0"/>
              <a:t>KTMÜ Bilimsel Araştırma Projeleri Yönergesi</a:t>
            </a:r>
            <a:r>
              <a:rPr lang="ru-RU" dirty="0"/>
              <a:t>»</a:t>
            </a:r>
            <a:r>
              <a:rPr lang="tr-TR" dirty="0"/>
              <a:t> yürürlüğe girmiştir.</a:t>
            </a:r>
          </a:p>
          <a:p>
            <a:pPr marL="0" indent="0" algn="just">
              <a:buNone/>
            </a:pPr>
            <a:r>
              <a:rPr lang="tr-TR" dirty="0"/>
              <a:t>Yönergede proje türlerine göre başvuru / değerlendirme / tamamlama süreçleri ve beklenen yayınlar hakkında şartlar belirlenmiştir. </a:t>
            </a:r>
          </a:p>
          <a:p>
            <a:pPr marL="0" indent="0" algn="just">
              <a:buNone/>
            </a:pPr>
            <a:r>
              <a:rPr lang="tr-TR" dirty="0"/>
              <a:t>Proje başvuruları </a:t>
            </a:r>
            <a:r>
              <a:rPr lang="tr-TR" sz="3000" b="1" dirty="0"/>
              <a:t>15 Mart - 30 Nisan </a:t>
            </a:r>
            <a:r>
              <a:rPr lang="tr-TR" dirty="0"/>
              <a:t>ve </a:t>
            </a:r>
            <a:r>
              <a:rPr lang="tr-TR" sz="3000" b="1" dirty="0"/>
              <a:t>15 Ekim - 30 Kasım </a:t>
            </a:r>
            <a:r>
              <a:rPr lang="tr-TR" dirty="0"/>
              <a:t>tarihleri arasında yılda iki dönemde yapılır.</a:t>
            </a:r>
            <a:endParaRPr lang="ru-RU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5F6241A-5223-9C0B-A0ED-C7A252CA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5FC03FF7-020B-8170-9798-B82E339C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357820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415641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22455F9-CED6-7F01-CDF2-D48BF3B7F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047FEB49-D638-F1AA-2135-AE2AA05412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E800EB87-AD55-EABB-D4AB-BCD9E7DF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C3189617-2675-3C81-09F2-721A043D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56E75B-86F6-B288-FAEB-B4430297F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1" y="1905867"/>
            <a:ext cx="11447490" cy="49521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3900" b="1" dirty="0">
                <a:solidFill>
                  <a:srgbClr val="FF0000"/>
                </a:solidFill>
              </a:rPr>
              <a:t>Proje Türleri </a:t>
            </a:r>
          </a:p>
          <a:p>
            <a:r>
              <a:rPr lang="en-US" sz="2400" b="1" dirty="0" err="1"/>
              <a:t>Genel</a:t>
            </a:r>
            <a:r>
              <a:rPr lang="en-US" sz="2400" b="1" dirty="0"/>
              <a:t> </a:t>
            </a:r>
            <a:r>
              <a:rPr lang="en-US" sz="2400" b="1" dirty="0" err="1"/>
              <a:t>Araştırma</a:t>
            </a:r>
            <a:r>
              <a:rPr lang="en-US" sz="2400" b="1" dirty="0"/>
              <a:t> </a:t>
            </a:r>
            <a:r>
              <a:rPr lang="en-US" sz="2400" b="1" dirty="0" err="1"/>
              <a:t>Projesi</a:t>
            </a:r>
            <a:r>
              <a:rPr lang="en-US" sz="2400" b="1" dirty="0"/>
              <a:t>-A (GAP-A)</a:t>
            </a:r>
            <a:endParaRPr lang="tr-TR" sz="2400" b="1" dirty="0"/>
          </a:p>
          <a:p>
            <a:r>
              <a:rPr lang="en-US" sz="2400" b="1" dirty="0" err="1"/>
              <a:t>Genel</a:t>
            </a:r>
            <a:r>
              <a:rPr lang="en-US" sz="2400" b="1" dirty="0"/>
              <a:t> </a:t>
            </a:r>
            <a:r>
              <a:rPr lang="en-US" sz="2400" b="1" dirty="0" err="1"/>
              <a:t>Araştırma</a:t>
            </a:r>
            <a:r>
              <a:rPr lang="en-US" sz="2400" b="1" dirty="0"/>
              <a:t> </a:t>
            </a:r>
            <a:r>
              <a:rPr lang="en-US" sz="2400" b="1" dirty="0" err="1"/>
              <a:t>Projesi</a:t>
            </a:r>
            <a:r>
              <a:rPr lang="en-US" sz="2400" b="1" dirty="0"/>
              <a:t>-B (GAP-B)</a:t>
            </a:r>
            <a:endParaRPr lang="tr-TR" sz="2400" b="1" dirty="0"/>
          </a:p>
          <a:p>
            <a:r>
              <a:rPr lang="tr-TR" sz="2400" b="1" dirty="0"/>
              <a:t>Çok Disiplinli Araştırma Projeleri (ÇDAP)</a:t>
            </a:r>
          </a:p>
          <a:p>
            <a:r>
              <a:rPr lang="en-US" sz="2400" b="1" dirty="0" err="1"/>
              <a:t>Öncelikli</a:t>
            </a:r>
            <a:r>
              <a:rPr lang="en-US" sz="2400" b="1" dirty="0"/>
              <a:t> </a:t>
            </a:r>
            <a:r>
              <a:rPr lang="en-US" sz="2400" b="1" dirty="0" err="1"/>
              <a:t>Alanlar</a:t>
            </a:r>
            <a:r>
              <a:rPr lang="en-US" sz="2400" b="1" dirty="0"/>
              <a:t> </a:t>
            </a:r>
            <a:r>
              <a:rPr lang="tr-TR" sz="2400" b="1" dirty="0"/>
              <a:t>BAP </a:t>
            </a:r>
            <a:r>
              <a:rPr lang="en-US" sz="2400" b="1" dirty="0" err="1"/>
              <a:t>Projeleri</a:t>
            </a:r>
            <a:r>
              <a:rPr lang="en-US" sz="2400" b="1" dirty="0"/>
              <a:t> (ÖNBAP)</a:t>
            </a:r>
            <a:endParaRPr lang="tr-TR" sz="2400" b="1" dirty="0"/>
          </a:p>
          <a:p>
            <a:r>
              <a:rPr lang="en-US" sz="2400" b="1" dirty="0" err="1"/>
              <a:t>Kariyer</a:t>
            </a:r>
            <a:r>
              <a:rPr lang="en-US" sz="2400" b="1" dirty="0"/>
              <a:t> </a:t>
            </a:r>
            <a:r>
              <a:rPr lang="en-US" sz="2400" b="1" dirty="0" err="1"/>
              <a:t>Destek</a:t>
            </a:r>
            <a:r>
              <a:rPr lang="en-US" sz="2400" b="1" dirty="0"/>
              <a:t> </a:t>
            </a:r>
            <a:r>
              <a:rPr lang="en-US" sz="2400" b="1" dirty="0" err="1"/>
              <a:t>Projeleri</a:t>
            </a:r>
            <a:r>
              <a:rPr lang="en-US" sz="2400" b="1" dirty="0"/>
              <a:t> (KADEP)</a:t>
            </a:r>
            <a:endParaRPr lang="tr-TR" sz="2400" b="1" dirty="0"/>
          </a:p>
          <a:p>
            <a:r>
              <a:rPr lang="en-US" sz="2400" b="1" dirty="0" err="1"/>
              <a:t>Tamamlayıcı</a:t>
            </a:r>
            <a:r>
              <a:rPr lang="en-US" sz="2400" b="1" dirty="0"/>
              <a:t> </a:t>
            </a:r>
            <a:r>
              <a:rPr lang="en-US" sz="2400" b="1" dirty="0" err="1"/>
              <a:t>Destek</a:t>
            </a:r>
            <a:r>
              <a:rPr lang="en-US" sz="2400" b="1" dirty="0"/>
              <a:t> </a:t>
            </a:r>
            <a:r>
              <a:rPr lang="en-US" sz="2400" b="1" dirty="0" err="1"/>
              <a:t>Projeleri</a:t>
            </a:r>
            <a:r>
              <a:rPr lang="en-US" sz="2400" b="1" dirty="0"/>
              <a:t> (TADEP)</a:t>
            </a:r>
            <a:endParaRPr lang="tr-TR" sz="2400" b="1" dirty="0"/>
          </a:p>
          <a:p>
            <a:r>
              <a:rPr lang="en-US" sz="2400" b="1" dirty="0" err="1"/>
              <a:t>Türk</a:t>
            </a:r>
            <a:r>
              <a:rPr lang="en-US" sz="2400" b="1" dirty="0"/>
              <a:t> </a:t>
            </a:r>
            <a:r>
              <a:rPr lang="en-US" sz="2400" b="1" dirty="0" err="1"/>
              <a:t>Üniversiteleri</a:t>
            </a:r>
            <a:r>
              <a:rPr lang="en-US" sz="2400" b="1" dirty="0"/>
              <a:t> </a:t>
            </a:r>
            <a:r>
              <a:rPr lang="en-US" sz="2400" b="1" dirty="0" err="1"/>
              <a:t>Konsorsiyum</a:t>
            </a:r>
            <a:r>
              <a:rPr lang="en-US" sz="2400" b="1" dirty="0"/>
              <a:t> </a:t>
            </a:r>
            <a:r>
              <a:rPr lang="en-US" sz="2400" b="1" dirty="0" err="1"/>
              <a:t>Projeleri</a:t>
            </a:r>
            <a:endParaRPr lang="tr-TR" sz="2400" b="1" dirty="0"/>
          </a:p>
          <a:p>
            <a:r>
              <a:rPr lang="en-US" sz="2400" b="1" dirty="0"/>
              <a:t>Sanayi </a:t>
            </a:r>
            <a:r>
              <a:rPr lang="en-US" sz="2400" b="1" dirty="0" err="1"/>
              <a:t>İşbirliği</a:t>
            </a:r>
            <a:r>
              <a:rPr lang="en-US" sz="2400" b="1" dirty="0"/>
              <a:t> </a:t>
            </a:r>
            <a:r>
              <a:rPr lang="en-US" sz="2400" b="1" dirty="0" err="1"/>
              <a:t>Projeleri</a:t>
            </a:r>
            <a:r>
              <a:rPr lang="en-US" sz="2400" b="1" dirty="0"/>
              <a:t> (SANİP)</a:t>
            </a:r>
            <a:endParaRPr lang="tr-TR" sz="2400" b="1" dirty="0"/>
          </a:p>
          <a:p>
            <a:r>
              <a:rPr lang="en-US" sz="2400" b="1" dirty="0" err="1"/>
              <a:t>Ulusal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Uluslararası</a:t>
            </a:r>
            <a:r>
              <a:rPr lang="en-US" sz="2400" b="1" dirty="0"/>
              <a:t> </a:t>
            </a:r>
            <a:r>
              <a:rPr lang="en-US" sz="2400" b="1" dirty="0" err="1"/>
              <a:t>İkili</a:t>
            </a:r>
            <a:r>
              <a:rPr lang="en-US" sz="2400" b="1" dirty="0"/>
              <a:t> </a:t>
            </a:r>
            <a:r>
              <a:rPr lang="en-US" sz="2400" b="1" dirty="0" err="1"/>
              <a:t>İşbirliği</a:t>
            </a:r>
            <a:r>
              <a:rPr lang="en-US" sz="2400" b="1" dirty="0"/>
              <a:t> </a:t>
            </a:r>
            <a:r>
              <a:rPr lang="en-US" sz="2400" b="1" dirty="0" err="1"/>
              <a:t>Projeleri</a:t>
            </a:r>
            <a:r>
              <a:rPr lang="en-US" sz="2400" b="1" dirty="0"/>
              <a:t> (ULİP)</a:t>
            </a:r>
            <a:endParaRPr lang="tr-TR" sz="2400" b="1" dirty="0"/>
          </a:p>
          <a:p>
            <a:r>
              <a:rPr lang="en-US" sz="2400" b="1" dirty="0" err="1"/>
              <a:t>Lisansüstü</a:t>
            </a:r>
            <a:r>
              <a:rPr lang="en-US" sz="2400" b="1" dirty="0"/>
              <a:t> Tez </a:t>
            </a:r>
            <a:r>
              <a:rPr lang="en-US" sz="2400" b="1" dirty="0" err="1"/>
              <a:t>Projeleri</a:t>
            </a:r>
            <a:r>
              <a:rPr lang="en-US" sz="2400" b="1" dirty="0"/>
              <a:t> (LÜTEP)</a:t>
            </a:r>
            <a:endParaRPr lang="tr-TR" sz="2400" b="1" dirty="0"/>
          </a:p>
          <a:p>
            <a:r>
              <a:rPr lang="en-US" sz="2400" b="1" dirty="0" err="1">
                <a:solidFill>
                  <a:schemeClr val="tx1"/>
                </a:solidFill>
              </a:rPr>
              <a:t>Yönlendirilmiş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Projeler</a:t>
            </a:r>
            <a:r>
              <a:rPr lang="en-US" sz="2400" b="1" dirty="0">
                <a:solidFill>
                  <a:schemeClr val="tx1"/>
                </a:solidFill>
              </a:rPr>
              <a:t> (YÖNP)</a:t>
            </a:r>
            <a:endParaRPr lang="tr-TR" sz="2400" b="1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5F6241A-5223-9C0B-A0ED-C7A252CA16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5FC03FF7-020B-8170-9798-B82E339C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357820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375718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512B50E-8496-D095-ED0E-A968E540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F18FEF-723D-5ADC-3BC2-C8192A37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2163921"/>
            <a:ext cx="10515600" cy="375785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tr-TR" sz="3600" b="1" dirty="0">
                <a:solidFill>
                  <a:srgbClr val="FF0000"/>
                </a:solidFill>
              </a:rPr>
              <a:t> Öğretim elemanlarının proje yapımında önemli bir engel teşkil eden dış destek şartı  2023 yılında kaldırıldı. </a:t>
            </a:r>
          </a:p>
          <a:p>
            <a:endParaRPr lang="tr-TR" sz="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sz="2600" b="1" dirty="0"/>
              <a:t>Her projede proje toplam bütçesinin %20 oranında dış destek şartı, proje sayılarının düşmesine yol açıyordu. Bu şart kaldırılınca 2023 yılı itibarıyla yeni proje başvurularında yaklaşık 2 kat artış görülmüştür.</a:t>
            </a:r>
          </a:p>
          <a:p>
            <a:endParaRPr lang="tr-TR" b="1" dirty="0"/>
          </a:p>
          <a:p>
            <a:endParaRPr lang="tr-TR" sz="28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05424-6B64-97B7-1DF3-013B6D578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A875485-C8D1-FE26-6DA6-773BF96C5DA8}"/>
              </a:ext>
            </a:extLst>
          </p:cNvPr>
          <p:cNvSpPr txBox="1">
            <a:spLocks/>
          </p:cNvSpPr>
          <p:nvPr/>
        </p:nvSpPr>
        <p:spPr>
          <a:xfrm>
            <a:off x="695960" y="35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169866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AABE9739-2050-BFE5-6F8A-7F53B8565B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D8FB55F-7288-9250-ED14-2C27DCF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CBE3A65-A8A1-C4A3-2C3B-FC8BCA72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512B50E-8496-D095-ED0E-A968E540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F18FEF-723D-5ADC-3BC2-C8192A37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2295705"/>
            <a:ext cx="10515600" cy="375785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tr-TR" sz="3600" b="1" dirty="0">
                <a:solidFill>
                  <a:srgbClr val="FF0000"/>
                </a:solidFill>
              </a:rPr>
              <a:t>2024 yılında Projeler için Üniversite destek bütçesi artırıldı.</a:t>
            </a:r>
          </a:p>
          <a:p>
            <a:pPr marL="0" indent="0">
              <a:buNone/>
            </a:pPr>
            <a:endParaRPr lang="tr-TR" sz="8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tr-TR" b="1" dirty="0"/>
              <a:t>Daha kapsamlı ve disiplinler arası proje sayılarının artmasında bütçe artışı önemli bir faktör olmuştur. Projelerin kapsamıyla birlikte hem proje süreleri hem talep edilen bütçe miktarlarında önemli artışlar meydana gelmiştir.</a:t>
            </a:r>
          </a:p>
          <a:p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05424-6B64-97B7-1DF3-013B6D578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6003" b="81926"/>
          <a:stretch/>
        </p:blipFill>
        <p:spPr>
          <a:xfrm>
            <a:off x="416560" y="-107071"/>
            <a:ext cx="12191999" cy="1905867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A875485-C8D1-FE26-6DA6-773BF96C5DA8}"/>
              </a:ext>
            </a:extLst>
          </p:cNvPr>
          <p:cNvSpPr txBox="1">
            <a:spLocks/>
          </p:cNvSpPr>
          <p:nvPr/>
        </p:nvSpPr>
        <p:spPr>
          <a:xfrm>
            <a:off x="695960" y="357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Araştırma Projeleri  Teşviki için Yapılan Yenilikler</a:t>
            </a:r>
          </a:p>
        </p:txBody>
      </p:sp>
    </p:spTree>
    <p:extLst>
      <p:ext uri="{BB962C8B-B14F-4D97-AF65-F5344CB8AC3E}">
        <p14:creationId xmlns:p14="http://schemas.microsoft.com/office/powerpoint/2010/main" val="207915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772</Words>
  <Application>Microsoft Office PowerPoint</Application>
  <PresentationFormat>Geniş ekran</PresentationFormat>
  <Paragraphs>118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Brush Script MT</vt:lpstr>
      <vt:lpstr>Calibri</vt:lpstr>
      <vt:lpstr>Calibri Light</vt:lpstr>
      <vt:lpstr>Office Teması</vt:lpstr>
      <vt:lpstr>Bilimsel Araştırma Projeleri</vt:lpstr>
      <vt:lpstr>KTMÜ Bilimsel Araştırma Projeleri Koordinatörlüğü - Tarihçe</vt:lpstr>
      <vt:lpstr>PowerPoint Sunusu</vt:lpstr>
      <vt:lpstr>PowerPoint Sunusu</vt:lpstr>
      <vt:lpstr>PowerPoint Sunusu</vt:lpstr>
      <vt:lpstr>Bilimsel Araştırma Projeleri  Teşviki için Yapılan Yenilikler</vt:lpstr>
      <vt:lpstr>Bilimsel Araştırma Projeleri  Teşviki için Yapılan Yenilikler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Bilimsel Araştırma Projeleri</dc:title>
  <dc:creator>Review</dc:creator>
  <cp:lastModifiedBy>Ercan</cp:lastModifiedBy>
  <cp:revision>38</cp:revision>
  <dcterms:created xsi:type="dcterms:W3CDTF">2024-10-12T05:15:47Z</dcterms:created>
  <dcterms:modified xsi:type="dcterms:W3CDTF">2025-03-28T06:19:33Z</dcterms:modified>
</cp:coreProperties>
</file>